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13" r:id="rId3"/>
    <p:sldId id="309" r:id="rId4"/>
    <p:sldId id="256" r:id="rId5"/>
    <p:sldId id="257" r:id="rId6"/>
    <p:sldId id="258" r:id="rId7"/>
    <p:sldId id="259" r:id="rId8"/>
    <p:sldId id="30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301" r:id="rId23"/>
    <p:sldId id="318" r:id="rId24"/>
    <p:sldId id="319" r:id="rId25"/>
    <p:sldId id="32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C31FE6-BBCB-4BF8-82EB-182E5247E06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D64E6F-EC31-418A-98E2-B1E8174542BF}">
      <dgm:prSet phldrT="[Text]"/>
      <dgm:spPr/>
      <dgm:t>
        <a:bodyPr/>
        <a:lstStyle/>
        <a:p>
          <a:r>
            <a:rPr lang="en-US" dirty="0"/>
            <a:t>ETIOLOGY</a:t>
          </a:r>
        </a:p>
      </dgm:t>
    </dgm:pt>
    <dgm:pt modelId="{479DA2C4-8A5F-4BFA-97C4-F159F1435E36}" type="parTrans" cxnId="{C16C4EA2-B7D3-4D76-AEE9-56CD8B390A98}">
      <dgm:prSet/>
      <dgm:spPr/>
      <dgm:t>
        <a:bodyPr/>
        <a:lstStyle/>
        <a:p>
          <a:endParaRPr lang="en-US"/>
        </a:p>
      </dgm:t>
    </dgm:pt>
    <dgm:pt modelId="{B6EC7803-9893-47A9-B140-6EC3492BBC7D}" type="sibTrans" cxnId="{C16C4EA2-B7D3-4D76-AEE9-56CD8B390A98}">
      <dgm:prSet/>
      <dgm:spPr/>
      <dgm:t>
        <a:bodyPr/>
        <a:lstStyle/>
        <a:p>
          <a:endParaRPr lang="en-US"/>
        </a:p>
      </dgm:t>
    </dgm:pt>
    <dgm:pt modelId="{02CADB26-861C-4A78-9C10-360A03AC772C}">
      <dgm:prSet phldrT="[Text]"/>
      <dgm:spPr/>
      <dgm:t>
        <a:bodyPr/>
        <a:lstStyle/>
        <a:p>
          <a:r>
            <a:rPr lang="en-US" dirty="0"/>
            <a:t>HEREDITY</a:t>
          </a:r>
        </a:p>
      </dgm:t>
    </dgm:pt>
    <dgm:pt modelId="{C63FB280-D8AE-4A00-8624-81427EEC85C4}" type="parTrans" cxnId="{4BE50470-8FA6-4D48-B699-A2F3D5C3AAF0}">
      <dgm:prSet/>
      <dgm:spPr/>
      <dgm:t>
        <a:bodyPr/>
        <a:lstStyle/>
        <a:p>
          <a:endParaRPr lang="en-US"/>
        </a:p>
      </dgm:t>
    </dgm:pt>
    <dgm:pt modelId="{2D3C1F38-4C27-443A-BD57-63741171E628}" type="sibTrans" cxnId="{4BE50470-8FA6-4D48-B699-A2F3D5C3AAF0}">
      <dgm:prSet/>
      <dgm:spPr/>
      <dgm:t>
        <a:bodyPr/>
        <a:lstStyle/>
        <a:p>
          <a:endParaRPr lang="en-US"/>
        </a:p>
      </dgm:t>
    </dgm:pt>
    <dgm:pt modelId="{36174CF2-C64E-4EA3-ABBF-F82413293450}">
      <dgm:prSet phldrT="[Text]"/>
      <dgm:spPr/>
      <dgm:t>
        <a:bodyPr/>
        <a:lstStyle/>
        <a:p>
          <a:r>
            <a:rPr lang="en-US" dirty="0" smtClean="0"/>
            <a:t>ENVIRONMENT</a:t>
          </a:r>
          <a:endParaRPr lang="en-US" dirty="0"/>
        </a:p>
      </dgm:t>
    </dgm:pt>
    <dgm:pt modelId="{7D09A8F0-54D9-4AB5-835B-E02D37B14A3A}" type="parTrans" cxnId="{66FBDCCC-CB42-46BF-9540-8AFBF6D97E41}">
      <dgm:prSet/>
      <dgm:spPr/>
      <dgm:t>
        <a:bodyPr/>
        <a:lstStyle/>
        <a:p>
          <a:endParaRPr lang="en-US"/>
        </a:p>
      </dgm:t>
    </dgm:pt>
    <dgm:pt modelId="{1C8D7290-91C4-4721-B6F0-183626BAE7F7}" type="sibTrans" cxnId="{66FBDCCC-CB42-46BF-9540-8AFBF6D97E41}">
      <dgm:prSet/>
      <dgm:spPr/>
      <dgm:t>
        <a:bodyPr/>
        <a:lstStyle/>
        <a:p>
          <a:endParaRPr lang="en-US"/>
        </a:p>
      </dgm:t>
    </dgm:pt>
    <dgm:pt modelId="{9535BF7E-2930-4C40-A43E-61BF51E30120}">
      <dgm:prSet phldrT="[Text]"/>
      <dgm:spPr/>
      <dgm:t>
        <a:bodyPr/>
        <a:lstStyle/>
        <a:p>
          <a:r>
            <a:rPr lang="en-US" dirty="0"/>
            <a:t>MULTIFACTORIAL ETIOLOGY</a:t>
          </a:r>
        </a:p>
      </dgm:t>
    </dgm:pt>
    <dgm:pt modelId="{6BD99861-1ADE-4832-A654-F781E0951BF2}" type="parTrans" cxnId="{9C9342E5-886A-4D69-831C-5209F6B0AA06}">
      <dgm:prSet/>
      <dgm:spPr/>
      <dgm:t>
        <a:bodyPr/>
        <a:lstStyle/>
        <a:p>
          <a:endParaRPr lang="en-US"/>
        </a:p>
      </dgm:t>
    </dgm:pt>
    <dgm:pt modelId="{D4DCF1C2-8434-47DF-B593-7DA68C0D7E4F}" type="sibTrans" cxnId="{9C9342E5-886A-4D69-831C-5209F6B0AA06}">
      <dgm:prSet/>
      <dgm:spPr/>
      <dgm:t>
        <a:bodyPr/>
        <a:lstStyle/>
        <a:p>
          <a:endParaRPr lang="en-US"/>
        </a:p>
      </dgm:t>
    </dgm:pt>
    <dgm:pt modelId="{7FF94A03-307A-4A10-941E-96F08EEA6E81}" type="pres">
      <dgm:prSet presAssocID="{16C31FE6-BBCB-4BF8-82EB-182E5247E06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9B1F154-24F1-4754-8A3A-1202C7614CAE}" type="pres">
      <dgm:prSet presAssocID="{D5D64E6F-EC31-418A-98E2-B1E8174542BF}" presName="hierRoot1" presStyleCnt="0">
        <dgm:presLayoutVars>
          <dgm:hierBranch val="init"/>
        </dgm:presLayoutVars>
      </dgm:prSet>
      <dgm:spPr/>
    </dgm:pt>
    <dgm:pt modelId="{39D62313-63E4-4526-8174-E57EE901F127}" type="pres">
      <dgm:prSet presAssocID="{D5D64E6F-EC31-418A-98E2-B1E8174542BF}" presName="rootComposite1" presStyleCnt="0"/>
      <dgm:spPr/>
    </dgm:pt>
    <dgm:pt modelId="{FA8C4E9E-3E5B-4065-A046-51D5D970B025}" type="pres">
      <dgm:prSet presAssocID="{D5D64E6F-EC31-418A-98E2-B1E8174542B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049772-ECB6-4101-AF49-0CBA0E2B2292}" type="pres">
      <dgm:prSet presAssocID="{D5D64E6F-EC31-418A-98E2-B1E8174542B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163C509-9EB8-420D-8446-2DE3D22E3856}" type="pres">
      <dgm:prSet presAssocID="{D5D64E6F-EC31-418A-98E2-B1E8174542BF}" presName="hierChild2" presStyleCnt="0"/>
      <dgm:spPr/>
    </dgm:pt>
    <dgm:pt modelId="{06F93116-0611-43E3-BED4-968F2B5F9739}" type="pres">
      <dgm:prSet presAssocID="{C63FB280-D8AE-4A00-8624-81427EEC85C4}" presName="Name37" presStyleLbl="parChTrans1D2" presStyleIdx="0" presStyleCnt="3"/>
      <dgm:spPr/>
      <dgm:t>
        <a:bodyPr/>
        <a:lstStyle/>
        <a:p>
          <a:endParaRPr lang="en-US"/>
        </a:p>
      </dgm:t>
    </dgm:pt>
    <dgm:pt modelId="{BECB974A-7C4F-44B7-98DA-C3503460A908}" type="pres">
      <dgm:prSet presAssocID="{02CADB26-861C-4A78-9C10-360A03AC772C}" presName="hierRoot2" presStyleCnt="0">
        <dgm:presLayoutVars>
          <dgm:hierBranch val="init"/>
        </dgm:presLayoutVars>
      </dgm:prSet>
      <dgm:spPr/>
    </dgm:pt>
    <dgm:pt modelId="{997233D6-57DF-47BA-88DA-FF6AF3FB2738}" type="pres">
      <dgm:prSet presAssocID="{02CADB26-861C-4A78-9C10-360A03AC772C}" presName="rootComposite" presStyleCnt="0"/>
      <dgm:spPr/>
    </dgm:pt>
    <dgm:pt modelId="{0D2E04E8-2642-4EDC-8ACA-D3CC9166FF7A}" type="pres">
      <dgm:prSet presAssocID="{02CADB26-861C-4A78-9C10-360A03AC772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9EABA6-003A-461C-B005-0A36E106D960}" type="pres">
      <dgm:prSet presAssocID="{02CADB26-861C-4A78-9C10-360A03AC772C}" presName="rootConnector" presStyleLbl="node2" presStyleIdx="0" presStyleCnt="3"/>
      <dgm:spPr/>
      <dgm:t>
        <a:bodyPr/>
        <a:lstStyle/>
        <a:p>
          <a:endParaRPr lang="en-US"/>
        </a:p>
      </dgm:t>
    </dgm:pt>
    <dgm:pt modelId="{BA9E832A-519B-4731-8E72-136CC3FCC5EE}" type="pres">
      <dgm:prSet presAssocID="{02CADB26-861C-4A78-9C10-360A03AC772C}" presName="hierChild4" presStyleCnt="0"/>
      <dgm:spPr/>
    </dgm:pt>
    <dgm:pt modelId="{F797397B-DB04-45F9-8568-CDA7F95C8E83}" type="pres">
      <dgm:prSet presAssocID="{02CADB26-861C-4A78-9C10-360A03AC772C}" presName="hierChild5" presStyleCnt="0"/>
      <dgm:spPr/>
    </dgm:pt>
    <dgm:pt modelId="{CD577031-47EF-410B-94DF-186D0DB388EA}" type="pres">
      <dgm:prSet presAssocID="{7D09A8F0-54D9-4AB5-835B-E02D37B14A3A}" presName="Name37" presStyleLbl="parChTrans1D2" presStyleIdx="1" presStyleCnt="3"/>
      <dgm:spPr/>
      <dgm:t>
        <a:bodyPr/>
        <a:lstStyle/>
        <a:p>
          <a:endParaRPr lang="en-US"/>
        </a:p>
      </dgm:t>
    </dgm:pt>
    <dgm:pt modelId="{E7CB5AC8-B478-4BC2-97C7-8A6A5A3BE83D}" type="pres">
      <dgm:prSet presAssocID="{36174CF2-C64E-4EA3-ABBF-F82413293450}" presName="hierRoot2" presStyleCnt="0">
        <dgm:presLayoutVars>
          <dgm:hierBranch val="init"/>
        </dgm:presLayoutVars>
      </dgm:prSet>
      <dgm:spPr/>
    </dgm:pt>
    <dgm:pt modelId="{45E21748-2FC3-4710-9159-3D07F63E94E5}" type="pres">
      <dgm:prSet presAssocID="{36174CF2-C64E-4EA3-ABBF-F82413293450}" presName="rootComposite" presStyleCnt="0"/>
      <dgm:spPr/>
    </dgm:pt>
    <dgm:pt modelId="{68351DDD-AD05-4C84-8056-48D98399E0E9}" type="pres">
      <dgm:prSet presAssocID="{36174CF2-C64E-4EA3-ABBF-F8241329345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7D6A12-4253-4007-81BF-FA5DCFAA77FC}" type="pres">
      <dgm:prSet presAssocID="{36174CF2-C64E-4EA3-ABBF-F82413293450}" presName="rootConnector" presStyleLbl="node2" presStyleIdx="1" presStyleCnt="3"/>
      <dgm:spPr/>
      <dgm:t>
        <a:bodyPr/>
        <a:lstStyle/>
        <a:p>
          <a:endParaRPr lang="en-US"/>
        </a:p>
      </dgm:t>
    </dgm:pt>
    <dgm:pt modelId="{3E532298-9713-46CA-9782-55AE1CEC20F8}" type="pres">
      <dgm:prSet presAssocID="{36174CF2-C64E-4EA3-ABBF-F82413293450}" presName="hierChild4" presStyleCnt="0"/>
      <dgm:spPr/>
    </dgm:pt>
    <dgm:pt modelId="{26E82871-8342-4507-9961-EC59F9C6F4DD}" type="pres">
      <dgm:prSet presAssocID="{36174CF2-C64E-4EA3-ABBF-F82413293450}" presName="hierChild5" presStyleCnt="0"/>
      <dgm:spPr/>
    </dgm:pt>
    <dgm:pt modelId="{16D0FD90-C3F4-40AA-A5A4-7182E1EBC1FA}" type="pres">
      <dgm:prSet presAssocID="{6BD99861-1ADE-4832-A654-F781E0951BF2}" presName="Name37" presStyleLbl="parChTrans1D2" presStyleIdx="2" presStyleCnt="3"/>
      <dgm:spPr/>
      <dgm:t>
        <a:bodyPr/>
        <a:lstStyle/>
        <a:p>
          <a:endParaRPr lang="en-US"/>
        </a:p>
      </dgm:t>
    </dgm:pt>
    <dgm:pt modelId="{A0244CA8-CD81-4378-9CC9-FF32A4591C63}" type="pres">
      <dgm:prSet presAssocID="{9535BF7E-2930-4C40-A43E-61BF51E30120}" presName="hierRoot2" presStyleCnt="0">
        <dgm:presLayoutVars>
          <dgm:hierBranch val="init"/>
        </dgm:presLayoutVars>
      </dgm:prSet>
      <dgm:spPr/>
    </dgm:pt>
    <dgm:pt modelId="{4F582328-B89F-4FEF-A20E-328CFA4A3276}" type="pres">
      <dgm:prSet presAssocID="{9535BF7E-2930-4C40-A43E-61BF51E30120}" presName="rootComposite" presStyleCnt="0"/>
      <dgm:spPr/>
    </dgm:pt>
    <dgm:pt modelId="{0CE0E393-6963-48D0-8E6F-3323B0A63C8B}" type="pres">
      <dgm:prSet presAssocID="{9535BF7E-2930-4C40-A43E-61BF51E3012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401CDF-5427-4F44-AD76-F94556D3CE89}" type="pres">
      <dgm:prSet presAssocID="{9535BF7E-2930-4C40-A43E-61BF51E30120}" presName="rootConnector" presStyleLbl="node2" presStyleIdx="2" presStyleCnt="3"/>
      <dgm:spPr/>
      <dgm:t>
        <a:bodyPr/>
        <a:lstStyle/>
        <a:p>
          <a:endParaRPr lang="en-US"/>
        </a:p>
      </dgm:t>
    </dgm:pt>
    <dgm:pt modelId="{116457AE-34FD-47D4-A496-DD4621B5CE8C}" type="pres">
      <dgm:prSet presAssocID="{9535BF7E-2930-4C40-A43E-61BF51E30120}" presName="hierChild4" presStyleCnt="0"/>
      <dgm:spPr/>
    </dgm:pt>
    <dgm:pt modelId="{34653143-5A18-48CF-AFC1-A4DD32AA863D}" type="pres">
      <dgm:prSet presAssocID="{9535BF7E-2930-4C40-A43E-61BF51E30120}" presName="hierChild5" presStyleCnt="0"/>
      <dgm:spPr/>
    </dgm:pt>
    <dgm:pt modelId="{D1EB1A18-52A5-4B98-BA09-18D5C5DF3256}" type="pres">
      <dgm:prSet presAssocID="{D5D64E6F-EC31-418A-98E2-B1E8174542BF}" presName="hierChild3" presStyleCnt="0"/>
      <dgm:spPr/>
    </dgm:pt>
  </dgm:ptLst>
  <dgm:cxnLst>
    <dgm:cxn modelId="{C16C4EA2-B7D3-4D76-AEE9-56CD8B390A98}" srcId="{16C31FE6-BBCB-4BF8-82EB-182E5247E066}" destId="{D5D64E6F-EC31-418A-98E2-B1E8174542BF}" srcOrd="0" destOrd="0" parTransId="{479DA2C4-8A5F-4BFA-97C4-F159F1435E36}" sibTransId="{B6EC7803-9893-47A9-B140-6EC3492BBC7D}"/>
    <dgm:cxn modelId="{599CA838-F54C-4829-8A29-9A7D48CFF3C9}" type="presOf" srcId="{D5D64E6F-EC31-418A-98E2-B1E8174542BF}" destId="{FA8C4E9E-3E5B-4065-A046-51D5D970B025}" srcOrd="0" destOrd="0" presId="urn:microsoft.com/office/officeart/2005/8/layout/orgChart1"/>
    <dgm:cxn modelId="{1DB613F9-DDBB-49B5-AEBE-D66F2BC3FA67}" type="presOf" srcId="{C63FB280-D8AE-4A00-8624-81427EEC85C4}" destId="{06F93116-0611-43E3-BED4-968F2B5F9739}" srcOrd="0" destOrd="0" presId="urn:microsoft.com/office/officeart/2005/8/layout/orgChart1"/>
    <dgm:cxn modelId="{86F1C5BC-AC9F-40FE-88D5-06DB3B053284}" type="presOf" srcId="{6BD99861-1ADE-4832-A654-F781E0951BF2}" destId="{16D0FD90-C3F4-40AA-A5A4-7182E1EBC1FA}" srcOrd="0" destOrd="0" presId="urn:microsoft.com/office/officeart/2005/8/layout/orgChart1"/>
    <dgm:cxn modelId="{66FBDCCC-CB42-46BF-9540-8AFBF6D97E41}" srcId="{D5D64E6F-EC31-418A-98E2-B1E8174542BF}" destId="{36174CF2-C64E-4EA3-ABBF-F82413293450}" srcOrd="1" destOrd="0" parTransId="{7D09A8F0-54D9-4AB5-835B-E02D37B14A3A}" sibTransId="{1C8D7290-91C4-4721-B6F0-183626BAE7F7}"/>
    <dgm:cxn modelId="{05034814-0A11-4E61-A6A9-F3AF0ED5A06B}" type="presOf" srcId="{9535BF7E-2930-4C40-A43E-61BF51E30120}" destId="{0CE0E393-6963-48D0-8E6F-3323B0A63C8B}" srcOrd="0" destOrd="0" presId="urn:microsoft.com/office/officeart/2005/8/layout/orgChart1"/>
    <dgm:cxn modelId="{62F33937-6E80-4B41-B39B-32EDB0F1799C}" type="presOf" srcId="{16C31FE6-BBCB-4BF8-82EB-182E5247E066}" destId="{7FF94A03-307A-4A10-941E-96F08EEA6E81}" srcOrd="0" destOrd="0" presId="urn:microsoft.com/office/officeart/2005/8/layout/orgChart1"/>
    <dgm:cxn modelId="{4A99874E-4029-4191-A11F-6D2AF3B2C620}" type="presOf" srcId="{7D09A8F0-54D9-4AB5-835B-E02D37B14A3A}" destId="{CD577031-47EF-410B-94DF-186D0DB388EA}" srcOrd="0" destOrd="0" presId="urn:microsoft.com/office/officeart/2005/8/layout/orgChart1"/>
    <dgm:cxn modelId="{0E3C9CB5-F097-4409-AA07-C4959C346CD2}" type="presOf" srcId="{D5D64E6F-EC31-418A-98E2-B1E8174542BF}" destId="{09049772-ECB6-4101-AF49-0CBA0E2B2292}" srcOrd="1" destOrd="0" presId="urn:microsoft.com/office/officeart/2005/8/layout/orgChart1"/>
    <dgm:cxn modelId="{4BE50470-8FA6-4D48-B699-A2F3D5C3AAF0}" srcId="{D5D64E6F-EC31-418A-98E2-B1E8174542BF}" destId="{02CADB26-861C-4A78-9C10-360A03AC772C}" srcOrd="0" destOrd="0" parTransId="{C63FB280-D8AE-4A00-8624-81427EEC85C4}" sibTransId="{2D3C1F38-4C27-443A-BD57-63741171E628}"/>
    <dgm:cxn modelId="{C35936C7-2D5C-4994-9E1B-BCD0275A5227}" type="presOf" srcId="{02CADB26-861C-4A78-9C10-360A03AC772C}" destId="{0D2E04E8-2642-4EDC-8ACA-D3CC9166FF7A}" srcOrd="0" destOrd="0" presId="urn:microsoft.com/office/officeart/2005/8/layout/orgChart1"/>
    <dgm:cxn modelId="{0EC97C9B-EE0B-487F-8C42-108D4DBAE79E}" type="presOf" srcId="{36174CF2-C64E-4EA3-ABBF-F82413293450}" destId="{477D6A12-4253-4007-81BF-FA5DCFAA77FC}" srcOrd="1" destOrd="0" presId="urn:microsoft.com/office/officeart/2005/8/layout/orgChart1"/>
    <dgm:cxn modelId="{4C5525ED-E404-4ABF-9EC4-93EB92FE3059}" type="presOf" srcId="{9535BF7E-2930-4C40-A43E-61BF51E30120}" destId="{0A401CDF-5427-4F44-AD76-F94556D3CE89}" srcOrd="1" destOrd="0" presId="urn:microsoft.com/office/officeart/2005/8/layout/orgChart1"/>
    <dgm:cxn modelId="{9C9342E5-886A-4D69-831C-5209F6B0AA06}" srcId="{D5D64E6F-EC31-418A-98E2-B1E8174542BF}" destId="{9535BF7E-2930-4C40-A43E-61BF51E30120}" srcOrd="2" destOrd="0" parTransId="{6BD99861-1ADE-4832-A654-F781E0951BF2}" sibTransId="{D4DCF1C2-8434-47DF-B593-7DA68C0D7E4F}"/>
    <dgm:cxn modelId="{0A241AE5-E569-4D04-8BCA-7A75F215A9F4}" type="presOf" srcId="{02CADB26-861C-4A78-9C10-360A03AC772C}" destId="{F99EABA6-003A-461C-B005-0A36E106D960}" srcOrd="1" destOrd="0" presId="urn:microsoft.com/office/officeart/2005/8/layout/orgChart1"/>
    <dgm:cxn modelId="{C9DE55D4-DB84-4E2E-BF2D-D87EE55776E1}" type="presOf" srcId="{36174CF2-C64E-4EA3-ABBF-F82413293450}" destId="{68351DDD-AD05-4C84-8056-48D98399E0E9}" srcOrd="0" destOrd="0" presId="urn:microsoft.com/office/officeart/2005/8/layout/orgChart1"/>
    <dgm:cxn modelId="{62113C10-2F0F-42D5-8163-E780B5EA9FFD}" type="presParOf" srcId="{7FF94A03-307A-4A10-941E-96F08EEA6E81}" destId="{A9B1F154-24F1-4754-8A3A-1202C7614CAE}" srcOrd="0" destOrd="0" presId="urn:microsoft.com/office/officeart/2005/8/layout/orgChart1"/>
    <dgm:cxn modelId="{2CDFFEA0-A7EA-4A4E-9D09-A6035D48B2F7}" type="presParOf" srcId="{A9B1F154-24F1-4754-8A3A-1202C7614CAE}" destId="{39D62313-63E4-4526-8174-E57EE901F127}" srcOrd="0" destOrd="0" presId="urn:microsoft.com/office/officeart/2005/8/layout/orgChart1"/>
    <dgm:cxn modelId="{B047032F-F885-4D3F-9169-3FDD4C61AB59}" type="presParOf" srcId="{39D62313-63E4-4526-8174-E57EE901F127}" destId="{FA8C4E9E-3E5B-4065-A046-51D5D970B025}" srcOrd="0" destOrd="0" presId="urn:microsoft.com/office/officeart/2005/8/layout/orgChart1"/>
    <dgm:cxn modelId="{8127A629-3CF1-4702-BC08-90753EAA62FB}" type="presParOf" srcId="{39D62313-63E4-4526-8174-E57EE901F127}" destId="{09049772-ECB6-4101-AF49-0CBA0E2B2292}" srcOrd="1" destOrd="0" presId="urn:microsoft.com/office/officeart/2005/8/layout/orgChart1"/>
    <dgm:cxn modelId="{2E972B37-043F-439C-8A1C-5FD4AE52329C}" type="presParOf" srcId="{A9B1F154-24F1-4754-8A3A-1202C7614CAE}" destId="{8163C509-9EB8-420D-8446-2DE3D22E3856}" srcOrd="1" destOrd="0" presId="urn:microsoft.com/office/officeart/2005/8/layout/orgChart1"/>
    <dgm:cxn modelId="{8C4E78CD-8244-46BA-8742-77A0CFD3264E}" type="presParOf" srcId="{8163C509-9EB8-420D-8446-2DE3D22E3856}" destId="{06F93116-0611-43E3-BED4-968F2B5F9739}" srcOrd="0" destOrd="0" presId="urn:microsoft.com/office/officeart/2005/8/layout/orgChart1"/>
    <dgm:cxn modelId="{D62FBE70-7361-4E14-AB2A-6829CC87E49C}" type="presParOf" srcId="{8163C509-9EB8-420D-8446-2DE3D22E3856}" destId="{BECB974A-7C4F-44B7-98DA-C3503460A908}" srcOrd="1" destOrd="0" presId="urn:microsoft.com/office/officeart/2005/8/layout/orgChart1"/>
    <dgm:cxn modelId="{AD0D2F80-61D4-4212-9C7E-E43928097233}" type="presParOf" srcId="{BECB974A-7C4F-44B7-98DA-C3503460A908}" destId="{997233D6-57DF-47BA-88DA-FF6AF3FB2738}" srcOrd="0" destOrd="0" presId="urn:microsoft.com/office/officeart/2005/8/layout/orgChart1"/>
    <dgm:cxn modelId="{1C2798C6-F94E-4EDF-9463-7550E5C98ABA}" type="presParOf" srcId="{997233D6-57DF-47BA-88DA-FF6AF3FB2738}" destId="{0D2E04E8-2642-4EDC-8ACA-D3CC9166FF7A}" srcOrd="0" destOrd="0" presId="urn:microsoft.com/office/officeart/2005/8/layout/orgChart1"/>
    <dgm:cxn modelId="{44080065-3BB3-4788-9752-A2DF479FCB18}" type="presParOf" srcId="{997233D6-57DF-47BA-88DA-FF6AF3FB2738}" destId="{F99EABA6-003A-461C-B005-0A36E106D960}" srcOrd="1" destOrd="0" presId="urn:microsoft.com/office/officeart/2005/8/layout/orgChart1"/>
    <dgm:cxn modelId="{4E216F5C-6BB7-4D92-AD61-7E7ECBB43D91}" type="presParOf" srcId="{BECB974A-7C4F-44B7-98DA-C3503460A908}" destId="{BA9E832A-519B-4731-8E72-136CC3FCC5EE}" srcOrd="1" destOrd="0" presId="urn:microsoft.com/office/officeart/2005/8/layout/orgChart1"/>
    <dgm:cxn modelId="{DEE3E5FE-12F5-4CBB-AC4D-E187E70D318D}" type="presParOf" srcId="{BECB974A-7C4F-44B7-98DA-C3503460A908}" destId="{F797397B-DB04-45F9-8568-CDA7F95C8E83}" srcOrd="2" destOrd="0" presId="urn:microsoft.com/office/officeart/2005/8/layout/orgChart1"/>
    <dgm:cxn modelId="{88F8DDD6-5931-469C-AE0C-8E40695023B6}" type="presParOf" srcId="{8163C509-9EB8-420D-8446-2DE3D22E3856}" destId="{CD577031-47EF-410B-94DF-186D0DB388EA}" srcOrd="2" destOrd="0" presId="urn:microsoft.com/office/officeart/2005/8/layout/orgChart1"/>
    <dgm:cxn modelId="{49907BC9-2669-4819-8265-EBB7A3BFB819}" type="presParOf" srcId="{8163C509-9EB8-420D-8446-2DE3D22E3856}" destId="{E7CB5AC8-B478-4BC2-97C7-8A6A5A3BE83D}" srcOrd="3" destOrd="0" presId="urn:microsoft.com/office/officeart/2005/8/layout/orgChart1"/>
    <dgm:cxn modelId="{94AF61A9-9506-4A81-8041-7FD0954B5D5D}" type="presParOf" srcId="{E7CB5AC8-B478-4BC2-97C7-8A6A5A3BE83D}" destId="{45E21748-2FC3-4710-9159-3D07F63E94E5}" srcOrd="0" destOrd="0" presId="urn:microsoft.com/office/officeart/2005/8/layout/orgChart1"/>
    <dgm:cxn modelId="{3600F2DB-0AE9-409A-AE75-15AA896BBA5F}" type="presParOf" srcId="{45E21748-2FC3-4710-9159-3D07F63E94E5}" destId="{68351DDD-AD05-4C84-8056-48D98399E0E9}" srcOrd="0" destOrd="0" presId="urn:microsoft.com/office/officeart/2005/8/layout/orgChart1"/>
    <dgm:cxn modelId="{0E9027BF-E963-4149-AED6-1BE4A368AC28}" type="presParOf" srcId="{45E21748-2FC3-4710-9159-3D07F63E94E5}" destId="{477D6A12-4253-4007-81BF-FA5DCFAA77FC}" srcOrd="1" destOrd="0" presId="urn:microsoft.com/office/officeart/2005/8/layout/orgChart1"/>
    <dgm:cxn modelId="{0BA071BA-67CD-47C4-B91A-38455424870B}" type="presParOf" srcId="{E7CB5AC8-B478-4BC2-97C7-8A6A5A3BE83D}" destId="{3E532298-9713-46CA-9782-55AE1CEC20F8}" srcOrd="1" destOrd="0" presId="urn:microsoft.com/office/officeart/2005/8/layout/orgChart1"/>
    <dgm:cxn modelId="{737EAC0C-4124-4290-8674-07A507234CC8}" type="presParOf" srcId="{E7CB5AC8-B478-4BC2-97C7-8A6A5A3BE83D}" destId="{26E82871-8342-4507-9961-EC59F9C6F4DD}" srcOrd="2" destOrd="0" presId="urn:microsoft.com/office/officeart/2005/8/layout/orgChart1"/>
    <dgm:cxn modelId="{FF60685E-A0FB-4A2F-B9D3-EC3187DF1C9D}" type="presParOf" srcId="{8163C509-9EB8-420D-8446-2DE3D22E3856}" destId="{16D0FD90-C3F4-40AA-A5A4-7182E1EBC1FA}" srcOrd="4" destOrd="0" presId="urn:microsoft.com/office/officeart/2005/8/layout/orgChart1"/>
    <dgm:cxn modelId="{49C7123F-054D-491C-9E38-3F9F6FB5E905}" type="presParOf" srcId="{8163C509-9EB8-420D-8446-2DE3D22E3856}" destId="{A0244CA8-CD81-4378-9CC9-FF32A4591C63}" srcOrd="5" destOrd="0" presId="urn:microsoft.com/office/officeart/2005/8/layout/orgChart1"/>
    <dgm:cxn modelId="{7B0D7CF3-9112-4A70-9C87-A9BA273260D8}" type="presParOf" srcId="{A0244CA8-CD81-4378-9CC9-FF32A4591C63}" destId="{4F582328-B89F-4FEF-A20E-328CFA4A3276}" srcOrd="0" destOrd="0" presId="urn:microsoft.com/office/officeart/2005/8/layout/orgChart1"/>
    <dgm:cxn modelId="{01667549-D85F-4475-A229-8A95358B68B1}" type="presParOf" srcId="{4F582328-B89F-4FEF-A20E-328CFA4A3276}" destId="{0CE0E393-6963-48D0-8E6F-3323B0A63C8B}" srcOrd="0" destOrd="0" presId="urn:microsoft.com/office/officeart/2005/8/layout/orgChart1"/>
    <dgm:cxn modelId="{11F33387-C4A7-408F-B5DC-C781CED20EC2}" type="presParOf" srcId="{4F582328-B89F-4FEF-A20E-328CFA4A3276}" destId="{0A401CDF-5427-4F44-AD76-F94556D3CE89}" srcOrd="1" destOrd="0" presId="urn:microsoft.com/office/officeart/2005/8/layout/orgChart1"/>
    <dgm:cxn modelId="{1C4005D2-6B9F-4FB2-8CB6-A9CE469A2219}" type="presParOf" srcId="{A0244CA8-CD81-4378-9CC9-FF32A4591C63}" destId="{116457AE-34FD-47D4-A496-DD4621B5CE8C}" srcOrd="1" destOrd="0" presId="urn:microsoft.com/office/officeart/2005/8/layout/orgChart1"/>
    <dgm:cxn modelId="{E8D8FD2C-ACC4-476A-9CE1-CC06824EEF84}" type="presParOf" srcId="{A0244CA8-CD81-4378-9CC9-FF32A4591C63}" destId="{34653143-5A18-48CF-AFC1-A4DD32AA863D}" srcOrd="2" destOrd="0" presId="urn:microsoft.com/office/officeart/2005/8/layout/orgChart1"/>
    <dgm:cxn modelId="{4758F8C5-877C-4B8D-BCC4-F6B483FAF1B7}" type="presParOf" srcId="{A9B1F154-24F1-4754-8A3A-1202C7614CAE}" destId="{D1EB1A18-52A5-4B98-BA09-18D5C5DF325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7F07C5-B6CD-4AE8-AA56-01EA0E018F7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B48A51-6021-4FF7-AEDF-43E5B5D3B4B2}">
      <dgm:prSet phldrT="[Text]" custT="1"/>
      <dgm:spPr/>
      <dgm:t>
        <a:bodyPr/>
        <a:lstStyle/>
        <a:p>
          <a:r>
            <a:rPr lang="en-US" sz="4000" dirty="0"/>
            <a:t>LINKAGE</a:t>
          </a:r>
        </a:p>
      </dgm:t>
    </dgm:pt>
    <dgm:pt modelId="{F2104AEA-B03E-45B2-90DC-82F87FBF7939}" type="parTrans" cxnId="{C48C39F8-8940-4227-A476-AE4D465866A9}">
      <dgm:prSet/>
      <dgm:spPr/>
      <dgm:t>
        <a:bodyPr/>
        <a:lstStyle/>
        <a:p>
          <a:endParaRPr lang="en-US"/>
        </a:p>
      </dgm:t>
    </dgm:pt>
    <dgm:pt modelId="{965FE0C8-E506-426A-8CD6-86492229F68D}" type="sibTrans" cxnId="{C48C39F8-8940-4227-A476-AE4D465866A9}">
      <dgm:prSet/>
      <dgm:spPr/>
      <dgm:t>
        <a:bodyPr/>
        <a:lstStyle/>
        <a:p>
          <a:endParaRPr lang="en-US"/>
        </a:p>
      </dgm:t>
    </dgm:pt>
    <dgm:pt modelId="{04992994-1F6E-49BD-9639-60F4F3CABB3B}">
      <dgm:prSet phldrT="[Text]"/>
      <dgm:spPr/>
      <dgm:t>
        <a:bodyPr/>
        <a:lstStyle/>
        <a:p>
          <a:r>
            <a:rPr lang="en-US" dirty="0"/>
            <a:t>ASSOCIATION</a:t>
          </a:r>
        </a:p>
      </dgm:t>
    </dgm:pt>
    <dgm:pt modelId="{46138232-32B4-4984-84ED-EB80CCE67622}" type="parTrans" cxnId="{3D21A6E7-269D-4182-9320-DA0CDB2F10B9}">
      <dgm:prSet/>
      <dgm:spPr/>
      <dgm:t>
        <a:bodyPr/>
        <a:lstStyle/>
        <a:p>
          <a:endParaRPr lang="en-US"/>
        </a:p>
      </dgm:t>
    </dgm:pt>
    <dgm:pt modelId="{E3D4678F-151E-4F48-BE73-8D9CB4017D87}" type="sibTrans" cxnId="{3D21A6E7-269D-4182-9320-DA0CDB2F10B9}">
      <dgm:prSet/>
      <dgm:spPr/>
      <dgm:t>
        <a:bodyPr/>
        <a:lstStyle/>
        <a:p>
          <a:endParaRPr lang="en-US"/>
        </a:p>
      </dgm:t>
    </dgm:pt>
    <dgm:pt modelId="{BCFF3ABD-BF29-4886-9B6F-F5C2992E177E}">
      <dgm:prSet phldrT="[Text]"/>
      <dgm:spPr/>
      <dgm:t>
        <a:bodyPr/>
        <a:lstStyle/>
        <a:p>
          <a:r>
            <a:rPr lang="en-US" dirty="0"/>
            <a:t>ANIMAL MODELS</a:t>
          </a:r>
        </a:p>
      </dgm:t>
    </dgm:pt>
    <dgm:pt modelId="{7EC21907-190D-4E4E-B5D4-6C6480C90BF0}" type="parTrans" cxnId="{6D0E247D-9519-48F2-8E15-19B74369E529}">
      <dgm:prSet/>
      <dgm:spPr/>
      <dgm:t>
        <a:bodyPr/>
        <a:lstStyle/>
        <a:p>
          <a:endParaRPr lang="en-US"/>
        </a:p>
      </dgm:t>
    </dgm:pt>
    <dgm:pt modelId="{1A828983-C09F-4D88-A60D-56C7CCF11AFD}" type="sibTrans" cxnId="{6D0E247D-9519-48F2-8E15-19B74369E529}">
      <dgm:prSet/>
      <dgm:spPr/>
      <dgm:t>
        <a:bodyPr/>
        <a:lstStyle/>
        <a:p>
          <a:endParaRPr lang="en-US"/>
        </a:p>
      </dgm:t>
    </dgm:pt>
    <dgm:pt modelId="{00377FEB-EBEE-4886-BD8D-9AEF9F5077D9}" type="pres">
      <dgm:prSet presAssocID="{A57F07C5-B6CD-4AE8-AA56-01EA0E018F7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7536DB-93D5-4D23-A899-A92D791B3761}" type="pres">
      <dgm:prSet presAssocID="{0DB48A51-6021-4FF7-AEDF-43E5B5D3B4B2}" presName="node" presStyleLbl="node1" presStyleIdx="0" presStyleCnt="3" custLinFactNeighborX="6127" custLinFactNeighborY="-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69B514-E281-4205-8525-14ADF97F322E}" type="pres">
      <dgm:prSet presAssocID="{965FE0C8-E506-426A-8CD6-86492229F68D}" presName="sibTrans" presStyleCnt="0"/>
      <dgm:spPr/>
    </dgm:pt>
    <dgm:pt modelId="{9B3B3951-E7FE-4B60-9C36-928D3034F80A}" type="pres">
      <dgm:prSet presAssocID="{04992994-1F6E-49BD-9639-60F4F3CABB3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0A2DA-0699-4516-B25C-F82B639D4D3F}" type="pres">
      <dgm:prSet presAssocID="{E3D4678F-151E-4F48-BE73-8D9CB4017D87}" presName="sibTrans" presStyleCnt="0"/>
      <dgm:spPr/>
    </dgm:pt>
    <dgm:pt modelId="{AF3D22AC-D0C4-4118-89EB-97E27EB3D2D4}" type="pres">
      <dgm:prSet presAssocID="{BCFF3ABD-BF29-4886-9B6F-F5C2992E177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33A08C-6D14-4E40-92BE-1B30E25CE5CA}" type="presOf" srcId="{04992994-1F6E-49BD-9639-60F4F3CABB3B}" destId="{9B3B3951-E7FE-4B60-9C36-928D3034F80A}" srcOrd="0" destOrd="0" presId="urn:microsoft.com/office/officeart/2005/8/layout/default"/>
    <dgm:cxn modelId="{6D0E247D-9519-48F2-8E15-19B74369E529}" srcId="{A57F07C5-B6CD-4AE8-AA56-01EA0E018F7A}" destId="{BCFF3ABD-BF29-4886-9B6F-F5C2992E177E}" srcOrd="2" destOrd="0" parTransId="{7EC21907-190D-4E4E-B5D4-6C6480C90BF0}" sibTransId="{1A828983-C09F-4D88-A60D-56C7CCF11AFD}"/>
    <dgm:cxn modelId="{21119C90-D9F5-4B81-AE29-B0CBBEE5C9E4}" type="presOf" srcId="{BCFF3ABD-BF29-4886-9B6F-F5C2992E177E}" destId="{AF3D22AC-D0C4-4118-89EB-97E27EB3D2D4}" srcOrd="0" destOrd="0" presId="urn:microsoft.com/office/officeart/2005/8/layout/default"/>
    <dgm:cxn modelId="{C48C39F8-8940-4227-A476-AE4D465866A9}" srcId="{A57F07C5-B6CD-4AE8-AA56-01EA0E018F7A}" destId="{0DB48A51-6021-4FF7-AEDF-43E5B5D3B4B2}" srcOrd="0" destOrd="0" parTransId="{F2104AEA-B03E-45B2-90DC-82F87FBF7939}" sibTransId="{965FE0C8-E506-426A-8CD6-86492229F68D}"/>
    <dgm:cxn modelId="{B5AE8657-824E-46F2-A4FE-A7C59ED72008}" type="presOf" srcId="{A57F07C5-B6CD-4AE8-AA56-01EA0E018F7A}" destId="{00377FEB-EBEE-4886-BD8D-9AEF9F5077D9}" srcOrd="0" destOrd="0" presId="urn:microsoft.com/office/officeart/2005/8/layout/default"/>
    <dgm:cxn modelId="{3D21A6E7-269D-4182-9320-DA0CDB2F10B9}" srcId="{A57F07C5-B6CD-4AE8-AA56-01EA0E018F7A}" destId="{04992994-1F6E-49BD-9639-60F4F3CABB3B}" srcOrd="1" destOrd="0" parTransId="{46138232-32B4-4984-84ED-EB80CCE67622}" sibTransId="{E3D4678F-151E-4F48-BE73-8D9CB4017D87}"/>
    <dgm:cxn modelId="{273CA7B0-118A-4DA4-9F53-486352DE42C2}" type="presOf" srcId="{0DB48A51-6021-4FF7-AEDF-43E5B5D3B4B2}" destId="{ED7536DB-93D5-4D23-A899-A92D791B3761}" srcOrd="0" destOrd="0" presId="urn:microsoft.com/office/officeart/2005/8/layout/default"/>
    <dgm:cxn modelId="{73B2F953-D875-4C73-81CA-F84AF99B367B}" type="presParOf" srcId="{00377FEB-EBEE-4886-BD8D-9AEF9F5077D9}" destId="{ED7536DB-93D5-4D23-A899-A92D791B3761}" srcOrd="0" destOrd="0" presId="urn:microsoft.com/office/officeart/2005/8/layout/default"/>
    <dgm:cxn modelId="{62F460DC-B09D-4DC7-8B06-92B0434B727D}" type="presParOf" srcId="{00377FEB-EBEE-4886-BD8D-9AEF9F5077D9}" destId="{A069B514-E281-4205-8525-14ADF97F322E}" srcOrd="1" destOrd="0" presId="urn:microsoft.com/office/officeart/2005/8/layout/default"/>
    <dgm:cxn modelId="{4993E02D-3716-4880-9EE7-39F0E2068D3D}" type="presParOf" srcId="{00377FEB-EBEE-4886-BD8D-9AEF9F5077D9}" destId="{9B3B3951-E7FE-4B60-9C36-928D3034F80A}" srcOrd="2" destOrd="0" presId="urn:microsoft.com/office/officeart/2005/8/layout/default"/>
    <dgm:cxn modelId="{3056023B-7ADA-42BB-86DA-47C2A809FA92}" type="presParOf" srcId="{00377FEB-EBEE-4886-BD8D-9AEF9F5077D9}" destId="{0C50A2DA-0699-4516-B25C-F82B639D4D3F}" srcOrd="3" destOrd="0" presId="urn:microsoft.com/office/officeart/2005/8/layout/default"/>
    <dgm:cxn modelId="{F631B829-81CA-416E-A1FE-84EC71A791D0}" type="presParOf" srcId="{00377FEB-EBEE-4886-BD8D-9AEF9F5077D9}" destId="{AF3D22AC-D0C4-4118-89EB-97E27EB3D2D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0FD90-C3F4-40AA-A5A4-7182E1EBC1FA}">
      <dsp:nvSpPr>
        <dsp:cNvPr id="0" name=""/>
        <dsp:cNvSpPr/>
      </dsp:nvSpPr>
      <dsp:spPr>
        <a:xfrm>
          <a:off x="4114799" y="2010352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577031-47EF-410B-94DF-186D0DB388EA}">
      <dsp:nvSpPr>
        <dsp:cNvPr id="0" name=""/>
        <dsp:cNvSpPr/>
      </dsp:nvSpPr>
      <dsp:spPr>
        <a:xfrm>
          <a:off x="4069079" y="2010352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F93116-0611-43E3-BED4-968F2B5F9739}">
      <dsp:nvSpPr>
        <dsp:cNvPr id="0" name=""/>
        <dsp:cNvSpPr/>
      </dsp:nvSpPr>
      <dsp:spPr>
        <a:xfrm>
          <a:off x="1203548" y="2010352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8C4E9E-3E5B-4065-A046-51D5D970B025}">
      <dsp:nvSpPr>
        <dsp:cNvPr id="0" name=""/>
        <dsp:cNvSpPr/>
      </dsp:nvSpPr>
      <dsp:spPr>
        <a:xfrm>
          <a:off x="2911803" y="807355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ETIOLOGY</a:t>
          </a:r>
        </a:p>
      </dsp:txBody>
      <dsp:txXfrm>
        <a:off x="2911803" y="807355"/>
        <a:ext cx="2405992" cy="1202996"/>
      </dsp:txXfrm>
    </dsp:sp>
    <dsp:sp modelId="{0D2E04E8-2642-4EDC-8ACA-D3CC9166FF7A}">
      <dsp:nvSpPr>
        <dsp:cNvPr id="0" name=""/>
        <dsp:cNvSpPr/>
      </dsp:nvSpPr>
      <dsp:spPr>
        <a:xfrm>
          <a:off x="552" y="2515610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HEREDITY</a:t>
          </a:r>
        </a:p>
      </dsp:txBody>
      <dsp:txXfrm>
        <a:off x="552" y="2515610"/>
        <a:ext cx="2405992" cy="1202996"/>
      </dsp:txXfrm>
    </dsp:sp>
    <dsp:sp modelId="{68351DDD-AD05-4C84-8056-48D98399E0E9}">
      <dsp:nvSpPr>
        <dsp:cNvPr id="0" name=""/>
        <dsp:cNvSpPr/>
      </dsp:nvSpPr>
      <dsp:spPr>
        <a:xfrm>
          <a:off x="2911803" y="2515610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ENVIRONMENT</a:t>
          </a:r>
          <a:endParaRPr lang="en-US" sz="2600" kern="1200" dirty="0"/>
        </a:p>
      </dsp:txBody>
      <dsp:txXfrm>
        <a:off x="2911803" y="2515610"/>
        <a:ext cx="2405992" cy="1202996"/>
      </dsp:txXfrm>
    </dsp:sp>
    <dsp:sp modelId="{0CE0E393-6963-48D0-8E6F-3323B0A63C8B}">
      <dsp:nvSpPr>
        <dsp:cNvPr id="0" name=""/>
        <dsp:cNvSpPr/>
      </dsp:nvSpPr>
      <dsp:spPr>
        <a:xfrm>
          <a:off x="5823054" y="2515610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MULTIFACTORIAL ETIOLOGY</a:t>
          </a:r>
        </a:p>
      </dsp:txBody>
      <dsp:txXfrm>
        <a:off x="5823054" y="2515610"/>
        <a:ext cx="2405992" cy="12029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536DB-93D5-4D23-A899-A92D791B3761}">
      <dsp:nvSpPr>
        <dsp:cNvPr id="0" name=""/>
        <dsp:cNvSpPr/>
      </dsp:nvSpPr>
      <dsp:spPr>
        <a:xfrm>
          <a:off x="228590" y="0"/>
          <a:ext cx="2851546" cy="1710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LINKAGE</a:t>
          </a:r>
        </a:p>
      </dsp:txBody>
      <dsp:txXfrm>
        <a:off x="228590" y="0"/>
        <a:ext cx="2851546" cy="1710928"/>
      </dsp:txXfrm>
    </dsp:sp>
    <dsp:sp modelId="{9B3B3951-E7FE-4B60-9C36-928D3034F80A}">
      <dsp:nvSpPr>
        <dsp:cNvPr id="0" name=""/>
        <dsp:cNvSpPr/>
      </dsp:nvSpPr>
      <dsp:spPr>
        <a:xfrm>
          <a:off x="3190577" y="694"/>
          <a:ext cx="2851546" cy="1710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ASSOCIATION</a:t>
          </a:r>
        </a:p>
      </dsp:txBody>
      <dsp:txXfrm>
        <a:off x="3190577" y="694"/>
        <a:ext cx="2851546" cy="1710928"/>
      </dsp:txXfrm>
    </dsp:sp>
    <dsp:sp modelId="{AF3D22AC-D0C4-4118-89EB-97E27EB3D2D4}">
      <dsp:nvSpPr>
        <dsp:cNvPr id="0" name=""/>
        <dsp:cNvSpPr/>
      </dsp:nvSpPr>
      <dsp:spPr>
        <a:xfrm>
          <a:off x="1622226" y="1996777"/>
          <a:ext cx="2851546" cy="1710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ANIMAL MODELS</a:t>
          </a:r>
        </a:p>
      </dsp:txBody>
      <dsp:txXfrm>
        <a:off x="1622226" y="1996777"/>
        <a:ext cx="2851546" cy="1710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D550-89B6-4135-8F93-48D196CD3735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0E02-9D55-4A8C-AEC9-9E8E0537C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D550-89B6-4135-8F93-48D196CD3735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0E02-9D55-4A8C-AEC9-9E8E0537C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D550-89B6-4135-8F93-48D196CD3735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0E02-9D55-4A8C-AEC9-9E8E0537C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D550-89B6-4135-8F93-48D196CD3735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0E02-9D55-4A8C-AEC9-9E8E0537C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D550-89B6-4135-8F93-48D196CD3735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0E02-9D55-4A8C-AEC9-9E8E0537C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D550-89B6-4135-8F93-48D196CD3735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0E02-9D55-4A8C-AEC9-9E8E0537C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D550-89B6-4135-8F93-48D196CD3735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0E02-9D55-4A8C-AEC9-9E8E0537C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D550-89B6-4135-8F93-48D196CD3735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0E02-9D55-4A8C-AEC9-9E8E0537C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D550-89B6-4135-8F93-48D196CD3735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0E02-9D55-4A8C-AEC9-9E8E0537C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D550-89B6-4135-8F93-48D196CD3735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0E02-9D55-4A8C-AEC9-9E8E0537C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D550-89B6-4135-8F93-48D196CD3735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0E02-9D55-4A8C-AEC9-9E8E0537C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7D550-89B6-4135-8F93-48D196CD3735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40E02-9D55-4A8C-AEC9-9E8E0537C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4257" y="1143001"/>
            <a:ext cx="74893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8214" y="3143250"/>
            <a:ext cx="59814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Book Antiqua" panose="02040602050305030304" pitchFamily="18" charset="0"/>
              </a:rPr>
              <a:t>TITLE OF THE </a:t>
            </a:r>
            <a:r>
              <a:rPr lang="en-US" sz="2100" dirty="0" smtClean="0">
                <a:latin typeface="Book Antiqua" panose="02040602050305030304" pitchFamily="18" charset="0"/>
              </a:rPr>
              <a:t>TOPIC- </a:t>
            </a:r>
          </a:p>
          <a:p>
            <a:pPr algn="ctr"/>
            <a:r>
              <a:rPr lang="en-US" sz="2100" dirty="0" smtClean="0">
                <a:latin typeface="Book Antiqua" panose="02040602050305030304" pitchFamily="18" charset="0"/>
              </a:rPr>
              <a:t>CLEFT LIP AND PALATE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8714" y="4877368"/>
            <a:ext cx="85452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Book Antiqua" panose="02040602050305030304" pitchFamily="18" charset="0"/>
              </a:rPr>
              <a:t>DEPARTMENT OF ORTHODONTICS AND DENTOFACIAL ORTHOPAEDICS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0" y="857250"/>
            <a:ext cx="1393371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3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i="1" u="sng" dirty="0">
                <a:latin typeface="Algerian" pitchFamily="82" charset="0"/>
              </a:rPr>
              <a:t>A.HEREDITY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Cleft can be transmitted as a dominant or a recessive trait.</a:t>
            </a:r>
          </a:p>
          <a:p>
            <a:r>
              <a:rPr lang="en-US" dirty="0"/>
              <a:t>Transforming growth factor alpha (TGFA) transforming growth factor beta 3 (TGFB3) AP2 and MSX1 are genes that plays major roles in the development of cleft lip cleft palate.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8153400" cy="5821363"/>
          </a:xfrm>
        </p:spPr>
        <p:txBody>
          <a:bodyPr/>
          <a:lstStyle/>
          <a:p>
            <a:r>
              <a:rPr lang="en-US" dirty="0"/>
              <a:t>IDENTIFICATION OF SOME POTENTIAL GENES CAN BE DONE IN FOLLOWING WAYS:-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752600"/>
          <a:ext cx="6096000" cy="370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u="sng" dirty="0">
                <a:latin typeface="Algerian" pitchFamily="82" charset="0"/>
              </a:rPr>
              <a:t>1.Linkage</a:t>
            </a:r>
            <a:endParaRPr lang="en-US" dirty="0"/>
          </a:p>
          <a:p>
            <a:pPr algn="ctr">
              <a:buNone/>
            </a:pPr>
            <a:r>
              <a:rPr lang="en-US" dirty="0"/>
              <a:t>    Linkage is a technique that </a:t>
            </a:r>
            <a:r>
              <a:rPr lang="en-US" dirty="0" err="1"/>
              <a:t>allowa</a:t>
            </a:r>
            <a:r>
              <a:rPr lang="en-US" dirty="0"/>
              <a:t> research to look for chromosome segments. Chromosome segment from affected family members are compared with the unaffected family member to look for share chromosome segment only in those with clefts.</a:t>
            </a:r>
          </a:p>
          <a:p>
            <a:pPr>
              <a:buNone/>
            </a:pPr>
            <a:r>
              <a:rPr lang="en-US" sz="3600" u="sng" dirty="0"/>
              <a:t>LIMITATION</a:t>
            </a:r>
            <a:r>
              <a:rPr lang="en-US" dirty="0"/>
              <a:t>:-</a:t>
            </a:r>
          </a:p>
          <a:p>
            <a:r>
              <a:rPr lang="en-US" dirty="0"/>
              <a:t>Limited no. of family member and even fewer affected population.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algn="ctr">
              <a:buNone/>
            </a:pPr>
            <a:r>
              <a:rPr lang="en-US" sz="4800" u="sng" dirty="0">
                <a:latin typeface="Algerian" pitchFamily="82" charset="0"/>
              </a:rPr>
              <a:t>2.ASSOCIATION</a:t>
            </a:r>
            <a:endParaRPr lang="en-US" sz="4800" dirty="0"/>
          </a:p>
          <a:p>
            <a:pPr algn="ctr">
              <a:buNone/>
            </a:pPr>
            <a:r>
              <a:rPr lang="en-US" sz="4800" dirty="0"/>
              <a:t>   </a:t>
            </a:r>
          </a:p>
          <a:p>
            <a:pPr algn="ctr">
              <a:buNone/>
            </a:pPr>
            <a:r>
              <a:rPr lang="en-US" sz="3600" dirty="0"/>
              <a:t>Association helps in </a:t>
            </a:r>
            <a:r>
              <a:rPr lang="en-US" sz="3600" dirty="0" err="1"/>
              <a:t>understandind</a:t>
            </a:r>
            <a:r>
              <a:rPr lang="en-US" sz="3600" dirty="0"/>
              <a:t> the developmental biology that is applied to identify which genes are expressed at different time in facial development, there by providing possible candidate genes.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</a:t>
            </a:r>
            <a:r>
              <a:rPr lang="en-US" u="sng" dirty="0"/>
              <a:t>ANIMAL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Animals models often mice are an additional means of locating and testing candidate genes. </a:t>
            </a:r>
          </a:p>
          <a:p>
            <a:r>
              <a:rPr lang="en-US" dirty="0"/>
              <a:t>Then </a:t>
            </a:r>
            <a:r>
              <a:rPr lang="en-US" dirty="0" err="1"/>
              <a:t>coparisions</a:t>
            </a:r>
            <a:r>
              <a:rPr lang="en-US" dirty="0"/>
              <a:t> have been made b/w the mouse and the human genome to look for a match.</a:t>
            </a:r>
          </a:p>
          <a:p>
            <a:pPr>
              <a:buNone/>
            </a:pPr>
            <a:r>
              <a:rPr lang="en-US" dirty="0"/>
              <a:t>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B.ENVIRONMENT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Envionmental</a:t>
            </a:r>
            <a:r>
              <a:rPr lang="en-US" dirty="0"/>
              <a:t> factors that can increase the risk are divided into four categories:-</a:t>
            </a:r>
          </a:p>
          <a:p>
            <a:pPr>
              <a:buNone/>
            </a:pPr>
            <a:r>
              <a:rPr lang="en-US" dirty="0"/>
              <a:t>    1.Womb environment</a:t>
            </a:r>
          </a:p>
          <a:p>
            <a:pPr>
              <a:buNone/>
            </a:pPr>
            <a:r>
              <a:rPr lang="en-US" dirty="0"/>
              <a:t>    2.External environment</a:t>
            </a:r>
          </a:p>
          <a:p>
            <a:pPr>
              <a:buNone/>
            </a:pPr>
            <a:r>
              <a:rPr lang="en-US" dirty="0"/>
              <a:t>    3.nutrition</a:t>
            </a:r>
          </a:p>
          <a:p>
            <a:pPr>
              <a:buNone/>
            </a:pPr>
            <a:r>
              <a:rPr lang="en-US" dirty="0"/>
              <a:t>    4.drugs(</a:t>
            </a:r>
            <a:r>
              <a:rPr lang="en-US" dirty="0" err="1"/>
              <a:t>teratogens</a:t>
            </a:r>
            <a:r>
              <a:rPr lang="en-US" dirty="0"/>
              <a:t>):-antiepileptic drugs, retinoic acid, maternal smoking and alcoholism.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C.MULTIFACTORIAL ETIOLOGY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Recent studies show that the etiology cannot be confined to  either genetic or environmental factors.</a:t>
            </a:r>
          </a:p>
          <a:p>
            <a:r>
              <a:rPr lang="en-US" dirty="0"/>
              <a:t>It seems to involve more than </a:t>
            </a:r>
            <a:r>
              <a:rPr lang="en-US"/>
              <a:t>one factor.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PREDISPOSING FACTOR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   A no. of factors are believed to increase the risk of cleft lip and palate incidence.</a:t>
            </a:r>
          </a:p>
          <a:p>
            <a:pPr>
              <a:buNone/>
            </a:pPr>
            <a:r>
              <a:rPr lang="en-US" dirty="0"/>
              <a:t>INCREASED MATERNAL AGE:-</a:t>
            </a:r>
          </a:p>
          <a:p>
            <a:pPr>
              <a:buNone/>
            </a:pPr>
            <a:r>
              <a:rPr lang="en-US" dirty="0"/>
              <a:t>   Women who </a:t>
            </a:r>
            <a:r>
              <a:rPr lang="en-US" dirty="0" err="1"/>
              <a:t>concieve</a:t>
            </a:r>
            <a:r>
              <a:rPr lang="en-US" dirty="0"/>
              <a:t> late have an increased risk of having an offspring with some form of </a:t>
            </a:r>
            <a:r>
              <a:rPr lang="en-US" dirty="0" err="1"/>
              <a:t>clefting</a:t>
            </a:r>
            <a:r>
              <a:rPr lang="en-US" dirty="0"/>
              <a:t>. The cause remains unknown.</a:t>
            </a:r>
          </a:p>
          <a:p>
            <a:pPr>
              <a:buNone/>
            </a:pPr>
            <a:r>
              <a:rPr lang="en-US" dirty="0"/>
              <a:t>RACIAL:-</a:t>
            </a:r>
          </a:p>
          <a:p>
            <a:pPr>
              <a:buNone/>
            </a:pPr>
            <a:r>
              <a:rPr lang="en-US" dirty="0"/>
              <a:t>Some races are more susceptible to cleft than </a:t>
            </a:r>
            <a:r>
              <a:rPr lang="en-US" dirty="0" err="1"/>
              <a:t>others.Mongoloids</a:t>
            </a:r>
            <a:r>
              <a:rPr lang="en-US" dirty="0"/>
              <a:t>  show the </a:t>
            </a:r>
            <a:r>
              <a:rPr lang="en-US" dirty="0" err="1"/>
              <a:t>greratest</a:t>
            </a:r>
            <a:r>
              <a:rPr lang="en-US" dirty="0"/>
              <a:t> percentage of incidence.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BLOOD SUPPLY:-</a:t>
            </a:r>
          </a:p>
          <a:p>
            <a:pPr>
              <a:buNone/>
            </a:pPr>
            <a:r>
              <a:rPr lang="en-US" dirty="0"/>
              <a:t>    Any factor that reduce blood supply to the </a:t>
            </a:r>
            <a:r>
              <a:rPr lang="en-US" dirty="0" err="1"/>
              <a:t>nasomaxillary</a:t>
            </a:r>
            <a:r>
              <a:rPr lang="en-US" dirty="0"/>
              <a:t> area during </a:t>
            </a:r>
            <a:r>
              <a:rPr lang="en-US" dirty="0" err="1"/>
              <a:t>embroyological</a:t>
            </a:r>
            <a:r>
              <a:rPr lang="en-US" dirty="0"/>
              <a:t> </a:t>
            </a:r>
            <a:r>
              <a:rPr lang="en-US" dirty="0" err="1"/>
              <a:t>decvelpment</a:t>
            </a:r>
            <a:r>
              <a:rPr lang="en-US" dirty="0"/>
              <a:t> predisposes to cleft.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CLASSIFICATION OF CLEFT LIP AND PALATE.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/>
              <a:t>Davis and Ritchie classification 1922-</a:t>
            </a:r>
          </a:p>
          <a:p>
            <a:pPr>
              <a:buNone/>
            </a:pPr>
            <a:r>
              <a:rPr lang="en-US" dirty="0"/>
              <a:t>    Group 1:-Pre alveolar </a:t>
            </a:r>
            <a:r>
              <a:rPr lang="en-US" dirty="0" err="1"/>
              <a:t>clefts:they</a:t>
            </a:r>
            <a:r>
              <a:rPr lang="en-US" dirty="0"/>
              <a:t> are clefts involving only the lip and are sub classified as:</a:t>
            </a:r>
          </a:p>
          <a:p>
            <a:pPr>
              <a:buNone/>
            </a:pPr>
            <a:r>
              <a:rPr lang="en-US" dirty="0"/>
              <a:t>     -Unilateral</a:t>
            </a:r>
          </a:p>
          <a:p>
            <a:pPr>
              <a:buNone/>
            </a:pPr>
            <a:r>
              <a:rPr lang="en-US" dirty="0"/>
              <a:t>     -Bilateral</a:t>
            </a:r>
          </a:p>
          <a:p>
            <a:pPr>
              <a:buNone/>
            </a:pPr>
            <a:r>
              <a:rPr lang="en-US" dirty="0"/>
              <a:t>     -Median</a:t>
            </a:r>
          </a:p>
          <a:p>
            <a:pPr>
              <a:buNone/>
            </a:pPr>
            <a:r>
              <a:rPr lang="en-US" dirty="0"/>
              <a:t>    Group 2:-Post alveolar </a:t>
            </a:r>
            <a:r>
              <a:rPr lang="en-US" dirty="0" err="1"/>
              <a:t>cleft:this</a:t>
            </a:r>
            <a:r>
              <a:rPr lang="en-US" dirty="0"/>
              <a:t> group comprises of different degrees of hard and soft palate cleft that extends </a:t>
            </a:r>
            <a:r>
              <a:rPr lang="en-US" dirty="0" err="1"/>
              <a:t>upto</a:t>
            </a:r>
            <a:r>
              <a:rPr lang="en-US" dirty="0"/>
              <a:t> the alveolar ridge.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25617" y="1458435"/>
            <a:ext cx="6945086" cy="82731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232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614864"/>
              </p:ext>
            </p:extLst>
          </p:nvPr>
        </p:nvGraphicFramePr>
        <p:xfrm>
          <a:off x="1953905" y="2645769"/>
          <a:ext cx="6096000" cy="336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3547805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5220614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2827659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CORE AREAS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DOMAIN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CATEGORY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0390087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INTRODUCTION 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AFFECTIVE</a:t>
                      </a:r>
                      <a:endParaRPr lang="en-US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DESIRE TO KNOW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282191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INCIDENCE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AFFECTIVE</a:t>
                      </a:r>
                      <a:endParaRPr lang="en-US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DESIRE TO KNOW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4517178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EMBRYOLOGY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COGNITIVE</a:t>
                      </a:r>
                      <a:endParaRPr lang="en-US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NICE TO KNOW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855685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ETIOLOGY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COGNITIVE</a:t>
                      </a:r>
                      <a:endParaRPr lang="en-US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MUST KNOW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837034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CLASSIFICATION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PSYCHOMOTOR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MUST KNOW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4629162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PROBLEM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COGNITIVE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MUST KNOW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1311027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MANAGEMENT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PSYCHOMOTOR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NICE TO KNOW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20889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489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   Group 3:-Alveolar </a:t>
            </a:r>
            <a:r>
              <a:rPr lang="en-US" dirty="0" err="1"/>
              <a:t>cleft:they</a:t>
            </a:r>
            <a:r>
              <a:rPr lang="en-US" dirty="0"/>
              <a:t> are complete cleft involving the </a:t>
            </a:r>
            <a:r>
              <a:rPr lang="en-US" dirty="0" err="1"/>
              <a:t>palate,alveolar</a:t>
            </a:r>
            <a:r>
              <a:rPr lang="en-US" dirty="0"/>
              <a:t> ridge and </a:t>
            </a:r>
            <a:r>
              <a:rPr lang="en-US" dirty="0" err="1"/>
              <a:t>lip.They</a:t>
            </a:r>
            <a:r>
              <a:rPr lang="en-US" dirty="0"/>
              <a:t> can be subdivided into:</a:t>
            </a:r>
          </a:p>
          <a:p>
            <a:pPr>
              <a:buNone/>
            </a:pPr>
            <a:r>
              <a:rPr lang="en-US" dirty="0"/>
              <a:t>    -Unilateral </a:t>
            </a:r>
          </a:p>
          <a:p>
            <a:pPr>
              <a:buNone/>
            </a:pPr>
            <a:r>
              <a:rPr lang="en-US" dirty="0"/>
              <a:t>    -Bilateral</a:t>
            </a:r>
          </a:p>
          <a:p>
            <a:pPr>
              <a:buNone/>
            </a:pPr>
            <a:r>
              <a:rPr lang="en-US" dirty="0"/>
              <a:t>    -Median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 err="1"/>
              <a:t>Vaeu’s</a:t>
            </a:r>
            <a:r>
              <a:rPr lang="en-US" u="sng" dirty="0"/>
              <a:t> classification 1931.</a:t>
            </a:r>
          </a:p>
          <a:p>
            <a:pPr>
              <a:buNone/>
            </a:pPr>
            <a:r>
              <a:rPr lang="en-US" dirty="0"/>
              <a:t>    -Group1: they are cleft involving the soft palate only.</a:t>
            </a:r>
          </a:p>
          <a:p>
            <a:pPr>
              <a:buNone/>
            </a:pPr>
            <a:r>
              <a:rPr lang="en-US" dirty="0"/>
              <a:t>    -Group2: they are cleft of the hard and soft plate extending </a:t>
            </a:r>
            <a:r>
              <a:rPr lang="en-US" dirty="0" err="1"/>
              <a:t>upto</a:t>
            </a:r>
            <a:r>
              <a:rPr lang="en-US" dirty="0"/>
              <a:t> the incisive foramen.</a:t>
            </a:r>
          </a:p>
          <a:p>
            <a:pPr>
              <a:buNone/>
            </a:pPr>
            <a:r>
              <a:rPr lang="en-US" dirty="0"/>
              <a:t>    -Group3: they are complete unilateral clefts involving the soft </a:t>
            </a:r>
            <a:r>
              <a:rPr lang="en-US" dirty="0" err="1"/>
              <a:t>palate,hard</a:t>
            </a:r>
            <a:r>
              <a:rPr lang="en-US" dirty="0"/>
              <a:t> </a:t>
            </a:r>
            <a:r>
              <a:rPr lang="en-US" dirty="0" err="1"/>
              <a:t>palate,lip</a:t>
            </a:r>
            <a:r>
              <a:rPr lang="en-US" dirty="0"/>
              <a:t> and alveolar ridge.</a:t>
            </a:r>
          </a:p>
          <a:p>
            <a:pPr>
              <a:buNone/>
            </a:pPr>
            <a:r>
              <a:rPr lang="en-US" dirty="0"/>
              <a:t>    -Group4: they are </a:t>
            </a:r>
            <a:r>
              <a:rPr lang="en-US" dirty="0" err="1"/>
              <a:t>conplete</a:t>
            </a:r>
            <a:r>
              <a:rPr lang="en-US" dirty="0"/>
              <a:t> bilateral cleft affecting the soft palate hard </a:t>
            </a:r>
            <a:r>
              <a:rPr lang="en-US" dirty="0" err="1"/>
              <a:t>palate,lip</a:t>
            </a:r>
            <a:r>
              <a:rPr lang="en-US" dirty="0"/>
              <a:t> and alveolar ridge.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Veau’s</a:t>
            </a:r>
            <a:r>
              <a:rPr lang="en-US" dirty="0" smtClean="0"/>
              <a:t> classification</a:t>
            </a:r>
            <a:endParaRPr lang="en-US" dirty="0"/>
          </a:p>
        </p:txBody>
      </p:sp>
      <p:pic>
        <p:nvPicPr>
          <p:cNvPr id="4" name="Content Placeholder 3" descr="IMG_20180308_1811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676400"/>
            <a:ext cx="7848600" cy="4525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Bell MT" pitchFamily="18" charset="0"/>
              </a:rPr>
              <a:t>Cleft lip and palate are congenital abnormalities that affect the upper lip and the hard and soft palate of the mouth.</a:t>
            </a:r>
          </a:p>
          <a:p>
            <a:r>
              <a:rPr lang="en-US" dirty="0" smtClean="0">
                <a:latin typeface="Bell MT" pitchFamily="18" charset="0"/>
              </a:rPr>
              <a:t>Three main types occur morphologically: 1. Cleft lip (CL) 2. Cleft lip and palate (CLP) 3. Isolated cleft palate (CP).</a:t>
            </a:r>
          </a:p>
          <a:p>
            <a:r>
              <a:rPr lang="en-US" dirty="0" smtClean="0">
                <a:latin typeface="Bell MT" pitchFamily="18" charset="0"/>
              </a:rPr>
              <a:t>The patient is afflicted by a number of problems associated with the functions performed by the oral and nasal cavities.</a:t>
            </a:r>
          </a:p>
          <a:p>
            <a:r>
              <a:rPr lang="en-US" dirty="0" smtClean="0">
                <a:latin typeface="Bell MT" pitchFamily="18" charset="0"/>
              </a:rPr>
              <a:t>Children born with cleft lip and palate have a number of problems that have to be solved for successful rehabilitation.</a:t>
            </a:r>
          </a:p>
          <a:p>
            <a:r>
              <a:rPr lang="en-US" dirty="0" smtClean="0">
                <a:latin typeface="Bell MT" pitchFamily="18" charset="0"/>
              </a:rPr>
              <a:t> The complexity of the problem requires that a number of specialists get together at various stages of development for the eventual betterment of the patient.</a:t>
            </a:r>
            <a:endParaRPr lang="en-US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558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6304" y="1303981"/>
            <a:ext cx="6673174" cy="1170537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675814"/>
            <a:ext cx="8991600" cy="3877386"/>
          </a:xfrm>
        </p:spPr>
        <p:txBody>
          <a:bodyPr>
            <a:normAutofit fontScale="70000" lnSpcReduction="20000"/>
          </a:bodyPr>
          <a:lstStyle/>
          <a:p>
            <a:r>
              <a:rPr lang="en-US" sz="3450" dirty="0"/>
              <a:t>Textbook of Orthodontics – </a:t>
            </a:r>
            <a:r>
              <a:rPr lang="en-US" sz="3450" dirty="0" err="1"/>
              <a:t>Gurkeerat</a:t>
            </a:r>
            <a:r>
              <a:rPr lang="en-US" sz="3450" dirty="0"/>
              <a:t> Singh, </a:t>
            </a:r>
            <a:r>
              <a:rPr lang="en-US" sz="3450" dirty="0" err="1"/>
              <a:t>Jaypee</a:t>
            </a:r>
            <a:r>
              <a:rPr lang="en-US" sz="3450" dirty="0"/>
              <a:t> Brothers; 2</a:t>
            </a:r>
            <a:r>
              <a:rPr lang="en-US" sz="3450" baseline="30000" dirty="0"/>
              <a:t>nd</a:t>
            </a:r>
            <a:r>
              <a:rPr lang="en-US" sz="3450" dirty="0"/>
              <a:t> Edition </a:t>
            </a:r>
          </a:p>
          <a:p>
            <a:r>
              <a:rPr lang="en-US" sz="3450" dirty="0"/>
              <a:t>Orthodontics – The Art and Science, S.I </a:t>
            </a:r>
            <a:r>
              <a:rPr lang="en-US" sz="3450" dirty="0" err="1"/>
              <a:t>Bhalajhi</a:t>
            </a:r>
            <a:r>
              <a:rPr lang="en-US" sz="3450" dirty="0"/>
              <a:t>, </a:t>
            </a:r>
            <a:r>
              <a:rPr lang="en-US" sz="3450" dirty="0" err="1"/>
              <a:t>AryaMedi</a:t>
            </a:r>
            <a:r>
              <a:rPr lang="en-US" sz="3450" dirty="0"/>
              <a:t> Publishing; 7</a:t>
            </a:r>
            <a:r>
              <a:rPr lang="en-US" sz="3450" baseline="30000" dirty="0"/>
              <a:t>th</a:t>
            </a:r>
            <a:r>
              <a:rPr lang="en-US" sz="3450" dirty="0"/>
              <a:t> Edition</a:t>
            </a:r>
          </a:p>
          <a:p>
            <a:r>
              <a:rPr lang="en-US" sz="3450" dirty="0"/>
              <a:t>Textbook of Orthodontics – Sridhar </a:t>
            </a:r>
            <a:r>
              <a:rPr lang="en-US" sz="3450" dirty="0" err="1"/>
              <a:t>Premkumar</a:t>
            </a:r>
            <a:r>
              <a:rPr lang="en-US" sz="3450" dirty="0"/>
              <a:t>, Elsevier; 1</a:t>
            </a:r>
            <a:r>
              <a:rPr lang="en-US" sz="3450" baseline="30000" dirty="0"/>
              <a:t>st</a:t>
            </a:r>
            <a:r>
              <a:rPr lang="en-US" sz="3450" dirty="0"/>
              <a:t> Edition</a:t>
            </a:r>
          </a:p>
          <a:p>
            <a:r>
              <a:rPr lang="en-US" sz="3450" dirty="0"/>
              <a:t>Orthodontics: Diagnosis and Management of Malocclusion and </a:t>
            </a:r>
            <a:r>
              <a:rPr lang="en-US" sz="3450" dirty="0" err="1"/>
              <a:t>Dentofacial</a:t>
            </a:r>
            <a:r>
              <a:rPr lang="en-US" sz="3450" dirty="0"/>
              <a:t> Deformities – O.P </a:t>
            </a:r>
            <a:r>
              <a:rPr lang="en-US" sz="3450" dirty="0" err="1"/>
              <a:t>Kharbanda</a:t>
            </a:r>
            <a:r>
              <a:rPr lang="en-US" sz="3450" dirty="0"/>
              <a:t>, Elsevier; 1</a:t>
            </a:r>
            <a:r>
              <a:rPr lang="en-US" sz="3450" baseline="30000" dirty="0"/>
              <a:t>st</a:t>
            </a:r>
            <a:r>
              <a:rPr lang="en-US" sz="3450" dirty="0"/>
              <a:t> Edition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619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8650" y="1031422"/>
            <a:ext cx="7886700" cy="1093844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&amp; Answer Session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25888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i="1" u="sng" dirty="0" smtClean="0"/>
              <a:t>PART I </a:t>
            </a:r>
          </a:p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Incidence</a:t>
            </a:r>
          </a:p>
          <a:p>
            <a:r>
              <a:rPr lang="en-US" dirty="0" smtClean="0"/>
              <a:t>Embryology</a:t>
            </a:r>
          </a:p>
          <a:p>
            <a:r>
              <a:rPr lang="en-US" dirty="0" smtClean="0"/>
              <a:t>Etiology &amp; Predisposing factors</a:t>
            </a:r>
          </a:p>
          <a:p>
            <a:r>
              <a:rPr lang="en-US" dirty="0" smtClean="0"/>
              <a:t>Classifications</a:t>
            </a:r>
          </a:p>
          <a:p>
            <a:pPr marL="0" indent="0">
              <a:buNone/>
            </a:pPr>
            <a:r>
              <a:rPr lang="en-US" b="1" i="1" u="sng" dirty="0"/>
              <a:t>PART II </a:t>
            </a:r>
            <a:endParaRPr lang="en-US" b="1" i="1" u="sng" dirty="0" smtClean="0"/>
          </a:p>
          <a:p>
            <a:r>
              <a:rPr lang="en-US" dirty="0" smtClean="0"/>
              <a:t>Classifications</a:t>
            </a:r>
          </a:p>
          <a:p>
            <a:r>
              <a:rPr lang="en-US" dirty="0" smtClean="0"/>
              <a:t>Problems associated with clefts</a:t>
            </a:r>
          </a:p>
          <a:p>
            <a:r>
              <a:rPr lang="en-US" dirty="0" smtClean="0"/>
              <a:t>Management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ole-of-orthodontist-in-cleft-lip-and-palate-management-4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u="sng" dirty="0">
                <a:latin typeface="Algerian" pitchFamily="82" charset="0"/>
              </a:rPr>
              <a:t>INCIDENCE</a:t>
            </a:r>
            <a:endParaRPr lang="en-US" u="sng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The reported incidence varies accordingly:-</a:t>
            </a:r>
          </a:p>
          <a:p>
            <a:r>
              <a:rPr lang="en-US" dirty="0"/>
              <a:t>Geographic location </a:t>
            </a:r>
          </a:p>
          <a:p>
            <a:r>
              <a:rPr lang="en-US" dirty="0"/>
              <a:t>Ethnicity</a:t>
            </a:r>
          </a:p>
          <a:p>
            <a:r>
              <a:rPr lang="en-US" dirty="0"/>
              <a:t>Gender</a:t>
            </a:r>
          </a:p>
          <a:p>
            <a:r>
              <a:rPr lang="en-US" dirty="0"/>
              <a:t>Socioeconomic status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incidence is 1 in every 600-1000 births</a:t>
            </a:r>
          </a:p>
          <a:p>
            <a:r>
              <a:rPr lang="en-US" dirty="0"/>
              <a:t>Least incidence- </a:t>
            </a:r>
            <a:r>
              <a:rPr lang="en-US" i="1" u="sng" dirty="0" err="1"/>
              <a:t>Negroids</a:t>
            </a:r>
            <a:endParaRPr lang="en-US" i="1" u="sng" dirty="0"/>
          </a:p>
          <a:p>
            <a:r>
              <a:rPr lang="en-US" dirty="0"/>
              <a:t>Highest incidence- </a:t>
            </a:r>
            <a:r>
              <a:rPr lang="en-US" i="1" u="sng" dirty="0"/>
              <a:t>Mongoloids</a:t>
            </a:r>
          </a:p>
          <a:p>
            <a:r>
              <a:rPr lang="en-US" dirty="0"/>
              <a:t>Cleft lip common among  </a:t>
            </a:r>
            <a:r>
              <a:rPr lang="en-US" i="1" u="sng" dirty="0"/>
              <a:t>Males</a:t>
            </a:r>
          </a:p>
          <a:p>
            <a:r>
              <a:rPr lang="en-US" dirty="0"/>
              <a:t>Cleft palate common among  </a:t>
            </a:r>
            <a:r>
              <a:rPr lang="en-US" i="1" u="sng" dirty="0"/>
              <a:t>Females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EMBRYOLOGICAL BACKGROUND</a:t>
            </a:r>
          </a:p>
        </p:txBody>
      </p:sp>
      <p:pic>
        <p:nvPicPr>
          <p:cNvPr id="4" name="Content Placeholder 3" descr="IMG_20180308_1018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371600"/>
            <a:ext cx="7620000" cy="47545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71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A.Unilateral</a:t>
            </a:r>
            <a:r>
              <a:rPr lang="en-US" dirty="0" smtClean="0"/>
              <a:t> cleft involving lip and alveolus. </a:t>
            </a:r>
            <a:r>
              <a:rPr lang="en-US" dirty="0" err="1" smtClean="0"/>
              <a:t>B.unilateral</a:t>
            </a:r>
            <a:r>
              <a:rPr lang="en-US" dirty="0" smtClean="0"/>
              <a:t> cleft involving lip and palate, </a:t>
            </a:r>
            <a:r>
              <a:rPr lang="en-US" dirty="0" err="1" smtClean="0"/>
              <a:t>C.bilateral</a:t>
            </a:r>
            <a:r>
              <a:rPr lang="en-US" dirty="0" smtClean="0"/>
              <a:t> cleft involving lip and palate</a:t>
            </a:r>
            <a:br>
              <a:rPr lang="en-US" dirty="0" smtClean="0"/>
            </a:br>
            <a:r>
              <a:rPr lang="en-US" dirty="0" smtClean="0"/>
              <a:t>D. median cleft involving palate only</a:t>
            </a:r>
            <a:endParaRPr lang="en-US" dirty="0"/>
          </a:p>
        </p:txBody>
      </p:sp>
      <p:pic>
        <p:nvPicPr>
          <p:cNvPr id="5" name="Content Placeholder 3" descr="IMG_20180308_18112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23" b="1323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u="sng" dirty="0">
                <a:latin typeface="Algerian" pitchFamily="82" charset="0"/>
              </a:rPr>
              <a:t>ETIOLOGY OF CLEFT LIP AND PALTE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837</Words>
  <Application>Microsoft Office PowerPoint</Application>
  <PresentationFormat>On-screen Show (4:3)</PresentationFormat>
  <Paragraphs>124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Algerian</vt:lpstr>
      <vt:lpstr>Arial</vt:lpstr>
      <vt:lpstr>Bell MT</vt:lpstr>
      <vt:lpstr>Book Antiqua</vt:lpstr>
      <vt:lpstr>Calibri</vt:lpstr>
      <vt:lpstr>Constantia</vt:lpstr>
      <vt:lpstr>Times New Roman</vt:lpstr>
      <vt:lpstr>Office Theme</vt:lpstr>
      <vt:lpstr>PowerPoint Presentation</vt:lpstr>
      <vt:lpstr>Specific learning Objectives </vt:lpstr>
      <vt:lpstr>CONTENTS</vt:lpstr>
      <vt:lpstr>PowerPoint Presentation</vt:lpstr>
      <vt:lpstr>INCIDENCE</vt:lpstr>
      <vt:lpstr>PowerPoint Presentation</vt:lpstr>
      <vt:lpstr>EMBRYOLOGICAL BACKGROUND</vt:lpstr>
      <vt:lpstr>A.Unilateral cleft involving lip and alveolus. B.unilateral cleft involving lip and palate, C.bilateral cleft involving lip and palate D. median cleft involving palate only</vt:lpstr>
      <vt:lpstr>ETIOLOGY OF CLEFT LIP AND PALTE</vt:lpstr>
      <vt:lpstr>A.HEREDITY</vt:lpstr>
      <vt:lpstr>PowerPoint Presentation</vt:lpstr>
      <vt:lpstr>PowerPoint Presentation</vt:lpstr>
      <vt:lpstr>PowerPoint Presentation</vt:lpstr>
      <vt:lpstr>3.ANIMAL MODELS</vt:lpstr>
      <vt:lpstr>B.ENVIRONMENT</vt:lpstr>
      <vt:lpstr>C.MULTIFACTORIAL ETIOLOGY</vt:lpstr>
      <vt:lpstr>PREDISPOSING FACTOR</vt:lpstr>
      <vt:lpstr>PowerPoint Presentation</vt:lpstr>
      <vt:lpstr>CLASSIFICATION OF CLEFT LIP AND PALATE.</vt:lpstr>
      <vt:lpstr>PowerPoint Presentation</vt:lpstr>
      <vt:lpstr>PowerPoint Presentation</vt:lpstr>
      <vt:lpstr>Veau’s classification</vt:lpstr>
      <vt:lpstr>SUMMARY</vt:lpstr>
      <vt:lpstr>REFERENCES</vt:lpstr>
      <vt:lpstr>Question &amp; Answer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EXCEL</dc:creator>
  <cp:lastModifiedBy>Gaurav Agrawal</cp:lastModifiedBy>
  <cp:revision>34</cp:revision>
  <dcterms:created xsi:type="dcterms:W3CDTF">2018-03-08T04:42:00Z</dcterms:created>
  <dcterms:modified xsi:type="dcterms:W3CDTF">2022-05-30T07:47:28Z</dcterms:modified>
</cp:coreProperties>
</file>